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4" r:id="rId9"/>
    <p:sldId id="277" r:id="rId10"/>
    <p:sldId id="278" r:id="rId11"/>
    <p:sldId id="266" r:id="rId12"/>
    <p:sldId id="267" r:id="rId13"/>
    <p:sldId id="27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4BD3D40-81C8-42A7-A1AA-F7982E917D36}">
          <p14:sldIdLst>
            <p14:sldId id="256"/>
            <p14:sldId id="257"/>
            <p14:sldId id="258"/>
            <p14:sldId id="259"/>
            <p14:sldId id="260"/>
            <p14:sldId id="280"/>
            <p14:sldId id="261"/>
          </p14:sldIdLst>
        </p14:section>
        <p14:section name="제목 없는 구역" id="{F71F07DA-EBFB-4CB7-B23E-A02E9A075666}">
          <p14:sldIdLst>
            <p14:sldId id="264"/>
            <p14:sldId id="277"/>
            <p14:sldId id="278"/>
            <p14:sldId id="266"/>
            <p14:sldId id="267"/>
            <p14:sldId id="279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6" autoAdjust="0"/>
    <p:restoredTop sz="94660"/>
  </p:normalViewPr>
  <p:slideViewPr>
    <p:cSldViewPr>
      <p:cViewPr varScale="1">
        <p:scale>
          <a:sx n="143" d="100"/>
          <a:sy n="143" d="100"/>
        </p:scale>
        <p:origin x="284" y="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6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2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0119299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26352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260" y="1508125"/>
            <a:ext cx="347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Junior SW Engineer Portfolio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32179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</a:t>
            </a:r>
            <a:r>
              <a:rPr lang="ko-KR" altLang="en-US" sz="1000" u="sng" dirty="0" smtClean="0"/>
              <a:t>숫자를 부각</a:t>
            </a:r>
            <a:r>
              <a:rPr lang="ko-KR" altLang="en-US" sz="1000" dirty="0" smtClean="0"/>
              <a:t>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</a:t>
            </a:r>
            <a:r>
              <a:rPr lang="ko-KR" altLang="en-US" sz="1000" u="sng" dirty="0" smtClean="0"/>
              <a:t>지속적으로 감소</a:t>
            </a:r>
            <a:r>
              <a:rPr lang="ko-KR" altLang="en-US" sz="1000" dirty="0" smtClean="0"/>
              <a:t>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</a:t>
            </a:r>
            <a:r>
              <a:rPr lang="ko-KR" altLang="en-US" sz="1000" u="sng" dirty="0"/>
              <a:t>최근 급증</a:t>
            </a:r>
            <a:r>
              <a:rPr lang="ko-KR" altLang="en-US" sz="1000" dirty="0"/>
              <a:t>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</a:t>
            </a:r>
            <a:r>
              <a:rPr lang="ko-KR" altLang="en-US" sz="1000" u="sng" dirty="0" smtClean="0"/>
              <a:t>원인을 </a:t>
            </a:r>
            <a:endParaRPr lang="en-US" altLang="ko-KR" sz="1000" u="sng" dirty="0" smtClean="0"/>
          </a:p>
          <a:p>
            <a:r>
              <a:rPr lang="ko-KR" altLang="en-US" sz="1000" u="sng" dirty="0"/>
              <a:t>빨</a:t>
            </a:r>
            <a:r>
              <a:rPr lang="ko-KR" altLang="en-US" sz="1000" u="sng" dirty="0" smtClean="0"/>
              <a:t>리 인지하여 대비</a:t>
            </a:r>
            <a:r>
              <a:rPr lang="ko-KR" altLang="en-US" sz="1000" dirty="0" smtClean="0"/>
              <a:t>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11404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679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>
                <a:latin typeface="Times New Roman"/>
                <a:cs typeface="Times New Roman"/>
              </a:rPr>
              <a:t>.</a:t>
            </a:r>
            <a:r>
              <a:rPr sz="1800" spc="-60">
                <a:latin typeface="Times New Roman"/>
                <a:cs typeface="Times New Roman"/>
              </a:rPr>
              <a:t> </a:t>
            </a:r>
            <a:r>
              <a:rPr lang="ko-KR" altLang="en-US" sz="180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800" dirty="0" smtClean="0">
                <a:latin typeface="Times New Roman"/>
                <a:cs typeface="Times New Roman"/>
              </a:rPr>
              <a:t> 예측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82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범죄 건수 조회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5270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6264" y="3263550"/>
            <a:ext cx="2371414" cy="1444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chemeClr val="tx2">
                <a:lumMod val="20000"/>
                <a:lumOff val="80000"/>
              </a:schemeClr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05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050" dirty="0">
                <a:latin typeface="Times New Roman"/>
                <a:cs typeface="Times New Roman"/>
              </a:rPr>
              <a:t>의</a:t>
            </a:r>
            <a:r>
              <a:rPr lang="ko-KR" altLang="en-US" sz="105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050" dirty="0" smtClean="0">
                <a:latin typeface="Times New Roman"/>
                <a:cs typeface="Times New Roman"/>
              </a:rPr>
              <a:t>.</a:t>
            </a:r>
            <a:endParaRPr lang="en-US" altLang="ko-KR" sz="11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152400" y="138445"/>
            <a:ext cx="8839200" cy="74279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60690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C, C++, Python, Java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IAR,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Flutter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Docker-Compose, Apache, AWS EC2,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Windows, Linux</a:t>
            </a:r>
          </a:p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altLang="ko-KR" sz="11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Latex, MySQL,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Discord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96550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190473"/>
            <a:ext cx="566133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API,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구축 및 배포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099395"/>
            <a:ext cx="606909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프로젝트의 버전 관리를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만으로 완벽히 할 수 있음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5464" y="4013795"/>
            <a:ext cx="60690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33487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Technology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5600" y="183002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 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44357" y="1050925"/>
            <a:ext cx="3199443" cy="3943601"/>
            <a:chOff x="4344357" y="1050925"/>
            <a:chExt cx="3199443" cy="3943601"/>
          </a:xfrm>
        </p:grpSpPr>
        <p:pic>
          <p:nvPicPr>
  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4529" y="1050925"/>
              <a:ext cx="1427456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228" y="1050925"/>
              <a:ext cx="1333571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4357" y="2994275"/>
              <a:ext cx="14478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230" y="3016249"/>
              <a:ext cx="1333570" cy="1978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화살표 연결선 11"/>
            <p:cNvCxnSpPr>
              <a:stCxn id="5122" idx="3"/>
              <a:endCxn id="5124" idx="1"/>
            </p:cNvCxnSpPr>
            <p:nvPr/>
          </p:nvCxnSpPr>
          <p:spPr>
            <a:xfrm>
              <a:off x="5781985" y="1965325"/>
              <a:ext cx="4282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5124" idx="1"/>
              <a:endCxn id="5126" idx="3"/>
            </p:cNvCxnSpPr>
            <p:nvPr/>
          </p:nvCxnSpPr>
          <p:spPr>
            <a:xfrm flipH="1">
              <a:off x="5792157" y="1965325"/>
              <a:ext cx="418071" cy="202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5126" idx="3"/>
              <a:endCxn id="5128" idx="1"/>
            </p:cNvCxnSpPr>
            <p:nvPr/>
          </p:nvCxnSpPr>
          <p:spPr>
            <a:xfrm>
              <a:off x="5792157" y="3994401"/>
              <a:ext cx="418073" cy="10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38600" y="2498725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불량 검출 및 분류 </a:t>
            </a:r>
            <a:r>
              <a:rPr lang="en-US" altLang="ko-KR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모델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1821011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</a:t>
            </a:r>
            <a:endParaRPr sz="2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48237"/>
              </p:ext>
            </p:extLst>
          </p:nvPr>
        </p:nvGraphicFramePr>
        <p:xfrm>
          <a:off x="4495800" y="974725"/>
          <a:ext cx="4419600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불균형에 따른 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성능 저하 해결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데이터를 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및 서버 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AI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모델 작성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이미지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전처리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050" spc="-15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관리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 algn="l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이용하는 서버 구축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연동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 algn="ctr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5800" y="628015"/>
            <a:ext cx="168211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chemeClr val="tx2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2"/>
                </a:solidFill>
                <a:latin typeface="Arial"/>
                <a:cs typeface="Arial"/>
              </a:rPr>
              <a:t>project</a:t>
            </a:r>
            <a:endParaRPr sz="16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" y="15843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25404" y="690100"/>
            <a:ext cx="2062810" cy="1892007"/>
            <a:chOff x="-10421" y="712727"/>
            <a:chExt cx="2444561" cy="2242151"/>
          </a:xfrm>
        </p:grpSpPr>
        <p:grpSp>
          <p:nvGrpSpPr>
            <p:cNvPr id="87" name="그룹 86"/>
            <p:cNvGrpSpPr/>
            <p:nvPr/>
          </p:nvGrpSpPr>
          <p:grpSpPr>
            <a:xfrm>
              <a:off x="-10421" y="712727"/>
              <a:ext cx="2444561" cy="2041315"/>
              <a:chOff x="-109956" y="746125"/>
              <a:chExt cx="2444561" cy="2041315"/>
            </a:xfrm>
          </p:grpSpPr>
          <p:pic>
            <p:nvPicPr>
              <p:cNvPr id="4" name="Picture 6">
                <a:extLst>
                  <a:ext uri="{FF2B5EF4-FFF2-40B4-BE49-F238E27FC236}">
                    <a16:creationId xmlns:a16="http://schemas.microsoft.com/office/drawing/2014/main" id="{AFC20D26-D006-065B-4D04-E3E899CF7C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46" t="19090" r="6299" b="8803"/>
              <a:stretch/>
            </p:blipFill>
            <p:spPr bwMode="auto">
              <a:xfrm>
                <a:off x="152399" y="1584325"/>
                <a:ext cx="2182205" cy="1203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그림 4" descr="텍스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1C0A2E8E-959F-DF30-C42E-1E40D9E09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746125"/>
                <a:ext cx="2182205" cy="72859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1A3D0-32A4-239F-743B-CE8910003C70}"/>
                  </a:ext>
                </a:extLst>
              </p:cNvPr>
              <p:cNvSpPr txBox="1"/>
              <p:nvPr/>
            </p:nvSpPr>
            <p:spPr>
              <a:xfrm>
                <a:off x="-32254" y="1544969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[3]</a:t>
                </a:r>
                <a:endParaRPr lang="ko-Kore-KR" altLang="en-US" sz="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1A4085-8CB7-D1FA-642D-6C3B31B554F2}"/>
                  </a:ext>
                </a:extLst>
              </p:cNvPr>
              <p:cNvSpPr txBox="1"/>
              <p:nvPr/>
            </p:nvSpPr>
            <p:spPr>
              <a:xfrm>
                <a:off x="-30969" y="167028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[1]</a:t>
                </a:r>
                <a:endParaRPr lang="ko-Kore-KR" altLang="en-US" sz="4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EED777-C875-DF33-192B-B3F27E3F4136}"/>
                  </a:ext>
                </a:extLst>
              </p:cNvPr>
              <p:cNvSpPr txBox="1"/>
              <p:nvPr/>
            </p:nvSpPr>
            <p:spPr>
              <a:xfrm>
                <a:off x="-32254" y="1792967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[4]</a:t>
                </a:r>
                <a:endParaRPr lang="ko-Kore-KR" altLang="en-US" sz="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379CE5-50F4-C7B8-A062-C5D1335A3117}"/>
                  </a:ext>
                </a:extLst>
              </p:cNvPr>
              <p:cNvSpPr txBox="1"/>
              <p:nvPr/>
            </p:nvSpPr>
            <p:spPr>
              <a:xfrm>
                <a:off x="-70724" y="1902568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[3,4]</a:t>
                </a:r>
                <a:endParaRPr lang="ko-Kore-KR" altLang="en-US" sz="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8F716D-2B85-A1A6-1D3F-2696E021C79F}"/>
                  </a:ext>
                </a:extLst>
              </p:cNvPr>
              <p:cNvSpPr txBox="1"/>
              <p:nvPr/>
            </p:nvSpPr>
            <p:spPr>
              <a:xfrm>
                <a:off x="-32254" y="2016211"/>
                <a:ext cx="242374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[2]</a:t>
                </a:r>
                <a:endParaRPr lang="ko-Kore-KR" altLang="en-US" sz="4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B2F4BF-F298-7E36-4389-D6DF622D2A93}"/>
                  </a:ext>
                </a:extLst>
              </p:cNvPr>
              <p:cNvSpPr txBox="1"/>
              <p:nvPr/>
            </p:nvSpPr>
            <p:spPr>
              <a:xfrm>
                <a:off x="-69970" y="2146277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[1,3]</a:t>
                </a:r>
                <a:endParaRPr lang="ko-Kore-KR" altLang="en-US" sz="4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78CE37-0E0B-D0B1-EE44-D9139583A128}"/>
                  </a:ext>
                </a:extLst>
              </p:cNvPr>
              <p:cNvSpPr txBox="1"/>
              <p:nvPr/>
            </p:nvSpPr>
            <p:spPr>
              <a:xfrm>
                <a:off x="-70726" y="2264699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[1,2]</a:t>
                </a:r>
                <a:endParaRPr lang="ko-Kore-KR" altLang="en-US" sz="4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AC785-3D2A-7CD0-2E41-D7D192254C96}"/>
                  </a:ext>
                </a:extLst>
              </p:cNvPr>
              <p:cNvSpPr txBox="1"/>
              <p:nvPr/>
            </p:nvSpPr>
            <p:spPr>
              <a:xfrm>
                <a:off x="-71484" y="2372513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[2,3]</a:t>
                </a:r>
                <a:endParaRPr lang="ko-Kore-KR" altLang="en-US" sz="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F594C8-37E9-F1F1-E0AC-2CF4D16AAE6B}"/>
                  </a:ext>
                </a:extLst>
              </p:cNvPr>
              <p:cNvSpPr txBox="1"/>
              <p:nvPr/>
            </p:nvSpPr>
            <p:spPr>
              <a:xfrm>
                <a:off x="-109956" y="2495033"/>
                <a:ext cx="319318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[1,2,3]</a:t>
                </a:r>
                <a:endParaRPr lang="ko-Kore-KR" altLang="en-US" sz="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C1B7EB-3AC0-3F1C-45C3-CEB50E51DFB9}"/>
                  </a:ext>
                </a:extLst>
              </p:cNvPr>
              <p:cNvSpPr txBox="1"/>
              <p:nvPr/>
            </p:nvSpPr>
            <p:spPr>
              <a:xfrm>
                <a:off x="-71484" y="2615630"/>
                <a:ext cx="280846" cy="1538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400" b="1" dirty="0"/>
                  <a:t>[2,4]</a:t>
                </a:r>
                <a:endParaRPr lang="ko-Kore-KR" altLang="en-US" sz="400" dirty="0"/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610229" y="2770212"/>
              <a:ext cx="12554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Label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별 데이터의 수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총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6239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개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2205198" y="1655300"/>
            <a:ext cx="3967002" cy="1303545"/>
            <a:chOff x="2221480" y="690100"/>
            <a:chExt cx="4236242" cy="1392016"/>
          </a:xfrm>
        </p:grpSpPr>
        <p:grpSp>
          <p:nvGrpSpPr>
            <p:cNvPr id="102" name="그룹 101"/>
            <p:cNvGrpSpPr/>
            <p:nvPr/>
          </p:nvGrpSpPr>
          <p:grpSpPr>
            <a:xfrm>
              <a:off x="2221480" y="690100"/>
              <a:ext cx="4236242" cy="1211414"/>
              <a:chOff x="2623923" y="695411"/>
              <a:chExt cx="6443877" cy="1842719"/>
            </a:xfrm>
          </p:grpSpPr>
          <p:pic>
            <p:nvPicPr>
              <p:cNvPr id="99" name="image3.png"/>
              <p:cNvPicPr/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2623923" y="695411"/>
                <a:ext cx="2163650" cy="1836537"/>
              </a:xfrm>
              <a:prstGeom prst="rect">
                <a:avLst/>
              </a:prstGeom>
              <a:ln/>
            </p:spPr>
          </p:pic>
          <p:pic>
            <p:nvPicPr>
              <p:cNvPr id="100" name="image49.png"/>
              <p:cNvPicPr/>
              <p:nvPr/>
            </p:nvPicPr>
            <p:blipFill>
              <a:blip r:embed="rId5"/>
              <a:srcRect l="139" r="139"/>
              <a:stretch>
                <a:fillRect/>
              </a:stretch>
            </p:blipFill>
            <p:spPr>
              <a:xfrm>
                <a:off x="4767269" y="700291"/>
                <a:ext cx="2153503" cy="1831658"/>
              </a:xfrm>
              <a:prstGeom prst="rect">
                <a:avLst/>
              </a:prstGeom>
              <a:ln/>
            </p:spPr>
          </p:pic>
          <p:pic>
            <p:nvPicPr>
              <p:cNvPr id="101" name="image58.png"/>
              <p:cNvPicPr/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920772" y="715693"/>
                <a:ext cx="2147028" cy="1822437"/>
              </a:xfrm>
              <a:prstGeom prst="rect">
                <a:avLst/>
              </a:prstGeom>
              <a:ln/>
            </p:spPr>
          </p:pic>
        </p:grpSp>
        <p:sp>
          <p:nvSpPr>
            <p:cNvPr id="103" name="TextBox 102"/>
            <p:cNvSpPr txBox="1"/>
            <p:nvPr/>
          </p:nvSpPr>
          <p:spPr>
            <a:xfrm>
              <a:off x="3844505" y="1897450"/>
              <a:ext cx="98777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err="1" smtClean="0">
                  <a:solidFill>
                    <a:schemeClr val="tx2"/>
                  </a:solidFill>
                </a:rPr>
                <a:t>모델별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 </a:t>
              </a:r>
              <a:r>
                <a:rPr lang="en-US" altLang="ko-KR" sz="600" b="1" dirty="0">
                  <a:solidFill>
                    <a:schemeClr val="tx2"/>
                  </a:solidFill>
                </a:rPr>
                <a:t>Confusion Matrix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214702" y="3201167"/>
            <a:ext cx="1905112" cy="1711656"/>
            <a:chOff x="212734" y="2879725"/>
            <a:chExt cx="1905112" cy="1711656"/>
          </a:xfrm>
        </p:grpSpPr>
        <p:pic>
          <p:nvPicPr>
            <p:cNvPr id="111" name="image62.png"/>
            <p:cNvPicPr/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12734" y="2879725"/>
              <a:ext cx="1905112" cy="1435431"/>
            </a:xfrm>
            <a:prstGeom prst="rect">
              <a:avLst/>
            </a:prstGeom>
            <a:ln/>
          </p:spPr>
        </p:pic>
        <p:sp>
          <p:nvSpPr>
            <p:cNvPr id="112" name="TextBox 111"/>
            <p:cNvSpPr txBox="1"/>
            <p:nvPr/>
          </p:nvSpPr>
          <p:spPr>
            <a:xfrm>
              <a:off x="730715" y="4406715"/>
              <a:ext cx="8691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설계한 </a:t>
              </a:r>
              <a:r>
                <a:rPr lang="en-US" altLang="ko-KR" sz="600" b="1" dirty="0" smtClean="0">
                  <a:solidFill>
                    <a:schemeClr val="tx2"/>
                  </a:solidFill>
                </a:rPr>
                <a:t>U-Net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의 구조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205198" y="3077039"/>
            <a:ext cx="3967002" cy="1813224"/>
            <a:chOff x="2316958" y="2086438"/>
            <a:chExt cx="4236242" cy="1936287"/>
          </a:xfrm>
        </p:grpSpPr>
        <p:grpSp>
          <p:nvGrpSpPr>
            <p:cNvPr id="110" name="그룹 109"/>
            <p:cNvGrpSpPr/>
            <p:nvPr/>
          </p:nvGrpSpPr>
          <p:grpSpPr>
            <a:xfrm>
              <a:off x="2316958" y="2086438"/>
              <a:ext cx="4236242" cy="1817321"/>
              <a:chOff x="2819400" y="2891021"/>
              <a:chExt cx="7772400" cy="3334311"/>
            </a:xfrm>
          </p:grpSpPr>
          <p:pic>
            <p:nvPicPr>
              <p:cNvPr id="106" name="그림 105" descr="텍스트, 스크린샷, 그래픽 디자인, 그래픽이(가) 표시된 사진&#10;&#10;자동 생성된 설명">
                <a:extLst>
                  <a:ext uri="{FF2B5EF4-FFF2-40B4-BE49-F238E27FC236}">
                    <a16:creationId xmlns:a16="http://schemas.microsoft.com/office/drawing/2014/main" id="{39D38F0C-7133-6CE3-B690-4DD15600A1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94"/>
              <a:stretch/>
            </p:blipFill>
            <p:spPr>
              <a:xfrm>
                <a:off x="2819400" y="4936259"/>
                <a:ext cx="7772400" cy="1289073"/>
              </a:xfrm>
              <a:prstGeom prst="rect">
                <a:avLst/>
              </a:prstGeom>
            </p:spPr>
          </p:pic>
          <p:pic>
            <p:nvPicPr>
              <p:cNvPr id="107" name="그림 106" descr="스크린샷, 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6E713F19-B715-105C-3715-48F1761B2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356"/>
              <a:stretch/>
            </p:blipFill>
            <p:spPr>
              <a:xfrm>
                <a:off x="2819400" y="3417177"/>
                <a:ext cx="7772400" cy="1317700"/>
              </a:xfrm>
              <a:prstGeom prst="rect">
                <a:avLst/>
              </a:prstGeom>
            </p:spPr>
          </p:pic>
          <p:pic>
            <p:nvPicPr>
              <p:cNvPr id="108" name="그림 107" descr="텍스트, 폰트, 그래픽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C13E5494-7AC6-C821-170B-8A9B6F93F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1246" y="2891021"/>
                <a:ext cx="3309598" cy="476498"/>
              </a:xfrm>
              <a:prstGeom prst="rect">
                <a:avLst/>
              </a:prstGeom>
            </p:spPr>
          </p:pic>
          <p:sp>
            <p:nvSpPr>
              <p:cNvPr id="109" name="아래쪽 화살표[D] 1083">
                <a:extLst>
                  <a:ext uri="{FF2B5EF4-FFF2-40B4-BE49-F238E27FC236}">
                    <a16:creationId xmlns:a16="http://schemas.microsoft.com/office/drawing/2014/main" id="{57BE5C88-2FBD-B3D1-2B19-3FD1D0BBFA6D}"/>
                  </a:ext>
                </a:extLst>
              </p:cNvPr>
              <p:cNvSpPr/>
              <p:nvPr/>
            </p:nvSpPr>
            <p:spPr>
              <a:xfrm>
                <a:off x="6456434" y="4477736"/>
                <a:ext cx="498331" cy="588198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4030552" y="3838059"/>
              <a:ext cx="8066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tx2"/>
                  </a:solidFill>
                </a:rPr>
                <a:t>Segmentation </a:t>
              </a:r>
              <a:r>
                <a:rPr lang="ko-KR" altLang="en-US" sz="600" b="1" dirty="0" smtClean="0">
                  <a:solidFill>
                    <a:schemeClr val="tx2"/>
                  </a:solidFill>
                </a:rPr>
                <a:t>결과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6207896" y="652304"/>
            <a:ext cx="285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철강 불량 검출 </a:t>
            </a:r>
            <a:r>
              <a:rPr lang="en-US" altLang="ko-KR" sz="1000" b="1" dirty="0" smtClean="0"/>
              <a:t>AI </a:t>
            </a:r>
            <a:r>
              <a:rPr lang="ko-KR" altLang="en-US" sz="1000" b="1" dirty="0" smtClean="0"/>
              <a:t>모델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  <a:r>
              <a:rPr lang="ko-KR" altLang="en-US" sz="1000" dirty="0"/>
              <a:t> 학습 데이터들은 </a:t>
            </a:r>
            <a:r>
              <a:rPr lang="ko-KR" altLang="en-US" sz="1000" u="sng" dirty="0"/>
              <a:t>긴 직사각형 형태의 흑백이미지</a:t>
            </a:r>
            <a:r>
              <a:rPr lang="ko-KR" altLang="en-US" sz="1000" dirty="0"/>
              <a:t>로 기존 모델 적용이 어려운 문제가 있었습니다</a:t>
            </a:r>
            <a:r>
              <a:rPr lang="en-US" altLang="ko-KR" sz="1000" dirty="0"/>
              <a:t>. </a:t>
            </a:r>
            <a:r>
              <a:rPr lang="ko-KR" altLang="en-US" sz="1000" dirty="0" smtClean="0"/>
              <a:t>데이터 전처리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데이터 불균형 해소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자체 모델 작성을 목표로 진행하였습니다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정확도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20%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향상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이미지를 정방 이미지로 자른 뒤 </a:t>
            </a:r>
            <a:r>
              <a:rPr lang="ko-KR" altLang="en-US" sz="1000" dirty="0" err="1" smtClean="0"/>
              <a:t>임계값보다</a:t>
            </a:r>
            <a:r>
              <a:rPr lang="ko-KR" altLang="en-US" sz="1000" dirty="0" smtClean="0"/>
              <a:t> 낮은 이미지는 삭제</a:t>
            </a:r>
            <a:r>
              <a:rPr lang="en-US" altLang="ko-KR" sz="1000" dirty="0" smtClean="0"/>
              <a:t>, multi-label </a:t>
            </a:r>
            <a:r>
              <a:rPr lang="ko-KR" altLang="en-US" sz="1000" dirty="0" smtClean="0"/>
              <a:t>제거 후 학습을 진행해 기존 </a:t>
            </a:r>
            <a:r>
              <a:rPr lang="en-US" altLang="ko-KR" sz="1000" u="sng" dirty="0" smtClean="0"/>
              <a:t>60%</a:t>
            </a:r>
            <a:r>
              <a:rPr lang="ko-KR" altLang="en-US" sz="1000" u="sng" dirty="0" smtClean="0"/>
              <a:t>의 </a:t>
            </a:r>
            <a:r>
              <a:rPr lang="en-US" altLang="ko-KR" sz="1000" u="sng" dirty="0" smtClean="0"/>
              <a:t>f1 score</a:t>
            </a:r>
            <a:r>
              <a:rPr lang="ko-KR" altLang="en-US" sz="1000" u="sng" dirty="0" smtClean="0"/>
              <a:t>를 </a:t>
            </a:r>
            <a:r>
              <a:rPr lang="en-US" altLang="ko-KR" sz="1000" u="sng" dirty="0" smtClean="0"/>
              <a:t>70~80%</a:t>
            </a:r>
            <a:r>
              <a:rPr lang="ko-KR" altLang="en-US" sz="1000" u="sng" dirty="0" smtClean="0"/>
              <a:t>까지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DCGAN –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데이터 불균형 해소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/>
              <a:t>클래스별</a:t>
            </a:r>
            <a:r>
              <a:rPr lang="ko-KR" altLang="en-US" sz="1000" dirty="0" smtClean="0"/>
              <a:t> </a:t>
            </a:r>
            <a:r>
              <a:rPr lang="ko-KR" altLang="en-US" sz="1000" u="sng" dirty="0"/>
              <a:t>최대 </a:t>
            </a:r>
            <a:r>
              <a:rPr lang="en-US" altLang="ko-KR" sz="1000" u="sng" dirty="0"/>
              <a:t>20:1</a:t>
            </a:r>
            <a:r>
              <a:rPr lang="ko-KR" altLang="en-US" sz="1000" u="sng" dirty="0"/>
              <a:t>의 데이터 </a:t>
            </a:r>
            <a:r>
              <a:rPr lang="ko-KR" altLang="en-US" sz="1000" u="sng" dirty="0" smtClean="0"/>
              <a:t>비율</a:t>
            </a:r>
            <a:r>
              <a:rPr lang="ko-KR" altLang="en-US" sz="1000" dirty="0" smtClean="0"/>
              <a:t>을 </a:t>
            </a:r>
            <a:r>
              <a:rPr lang="en-US" altLang="ko-KR" sz="1000" dirty="0" smtClean="0"/>
              <a:t>DCGAN</a:t>
            </a:r>
            <a:r>
              <a:rPr lang="ko-KR" altLang="en-US" sz="1000" dirty="0" smtClean="0"/>
              <a:t> 적용을 통해 </a:t>
            </a:r>
            <a:r>
              <a:rPr lang="en-US" altLang="ko-KR" sz="1000" u="sng" dirty="0" smtClean="0"/>
              <a:t>8:1</a:t>
            </a:r>
            <a:r>
              <a:rPr lang="ko-KR" altLang="en-US" sz="1000" u="sng" dirty="0" smtClean="0"/>
              <a:t>까지 낮추어 해소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최소 </a:t>
            </a:r>
            <a:r>
              <a:rPr lang="en-US" altLang="ko-KR" sz="1000" u="sng" dirty="0" smtClean="0"/>
              <a:t>30% </a:t>
            </a:r>
            <a:r>
              <a:rPr lang="ko-KR" altLang="en-US" sz="1000" u="sng" dirty="0" smtClean="0"/>
              <a:t>이상의 정확도를 향상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97%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의 검출 모델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CNN, </a:t>
            </a:r>
            <a:r>
              <a:rPr lang="en-US" altLang="ko-KR" sz="1000" dirty="0" err="1" smtClean="0"/>
              <a:t>ResNet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EfficientNet</a:t>
            </a:r>
            <a:r>
              <a:rPr lang="ko-KR" altLang="en-US" sz="1000" dirty="0" smtClean="0"/>
              <a:t>의 다양한 모델들에</a:t>
            </a:r>
            <a:r>
              <a:rPr lang="ko-KR" altLang="en-US" sz="1000" u="sng" dirty="0" smtClean="0"/>
              <a:t> </a:t>
            </a:r>
            <a:r>
              <a:rPr lang="ko-KR" altLang="en-US" sz="1000" dirty="0" smtClean="0"/>
              <a:t>최적의 </a:t>
            </a:r>
            <a:r>
              <a:rPr lang="ko-KR" altLang="en-US" sz="1000" dirty="0" err="1" smtClean="0"/>
              <a:t>전처리를</a:t>
            </a:r>
            <a:r>
              <a:rPr lang="ko-KR" altLang="en-US" sz="1000" dirty="0" smtClean="0"/>
              <a:t> 찾아 적용하여 각각 </a:t>
            </a:r>
            <a:r>
              <a:rPr lang="en-US" altLang="ko-KR" sz="1000" dirty="0" smtClean="0"/>
              <a:t>89%, 83%, </a:t>
            </a:r>
            <a:r>
              <a:rPr lang="ko-KR" altLang="en-US" sz="1000" dirty="0" smtClean="0"/>
              <a:t> </a:t>
            </a:r>
            <a:r>
              <a:rPr lang="en-US" altLang="ko-KR" sz="1000" u="sng" dirty="0" smtClean="0"/>
              <a:t>97%</a:t>
            </a:r>
            <a:r>
              <a:rPr lang="ko-KR" altLang="en-US" sz="1000" u="sng" dirty="0" smtClean="0"/>
              <a:t>의 정확도를 가진 모델을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 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결함 분류 </a:t>
            </a:r>
            <a:r>
              <a:rPr lang="ko-KR" altLang="en-US" sz="1000" u="sng" dirty="0" smtClean="0"/>
              <a:t>결과의 </a:t>
            </a:r>
            <a:r>
              <a:rPr lang="ko-KR" altLang="en-US" sz="1000" u="sng" dirty="0"/>
              <a:t>이유를 </a:t>
            </a:r>
            <a:r>
              <a:rPr lang="ko-KR" altLang="en-US" sz="1000" u="sng" dirty="0" smtClean="0"/>
              <a:t>사용자가 직접 눈으로 파악</a:t>
            </a:r>
            <a:r>
              <a:rPr lang="ko-KR" altLang="en-US" sz="1000" dirty="0" smtClean="0"/>
              <a:t>할 수 있도록 </a:t>
            </a:r>
            <a:r>
              <a:rPr lang="en-US" altLang="ko-KR" sz="1000" dirty="0" smtClean="0"/>
              <a:t>U-Net</a:t>
            </a:r>
            <a:r>
              <a:rPr lang="ko-KR" altLang="en-US" sz="1000" dirty="0" smtClean="0"/>
              <a:t>을 이용한 </a:t>
            </a:r>
            <a:r>
              <a:rPr lang="en-US" altLang="ko-KR" sz="1000" u="sng" dirty="0" smtClean="0"/>
              <a:t>Detection </a:t>
            </a:r>
            <a:r>
              <a:rPr lang="ko-KR" altLang="en-US" sz="1000" u="sng" dirty="0" smtClean="0"/>
              <a:t>모델을 추가적으로 개발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2240280" y="712788"/>
            <a:ext cx="3874763" cy="704762"/>
            <a:chOff x="2362199" y="4174371"/>
            <a:chExt cx="4137743" cy="752594"/>
          </a:xfrm>
        </p:grpSpPr>
        <p:grpSp>
          <p:nvGrpSpPr>
            <p:cNvPr id="45" name="그룹 44"/>
            <p:cNvGrpSpPr/>
            <p:nvPr/>
          </p:nvGrpSpPr>
          <p:grpSpPr>
            <a:xfrm>
              <a:off x="2362199" y="4174371"/>
              <a:ext cx="4137743" cy="558281"/>
              <a:chOff x="-2590264" y="2985156"/>
              <a:chExt cx="3754246" cy="50653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914D753-4603-3886-EF96-2106ADEED9EA}"/>
                  </a:ext>
                </a:extLst>
              </p:cNvPr>
              <p:cNvGrpSpPr/>
              <p:nvPr/>
            </p:nvGrpSpPr>
            <p:grpSpPr>
              <a:xfrm>
                <a:off x="-112887" y="2985156"/>
                <a:ext cx="1276869" cy="506538"/>
                <a:chOff x="-1907" y="18497530"/>
                <a:chExt cx="3358745" cy="1332425"/>
              </a:xfrm>
            </p:grpSpPr>
            <p:pic>
              <p:nvPicPr>
                <p:cNvPr id="50" name="Picture 16">
                  <a:extLst>
                    <a:ext uri="{FF2B5EF4-FFF2-40B4-BE49-F238E27FC236}">
                      <a16:creationId xmlns:a16="http://schemas.microsoft.com/office/drawing/2014/main" id="{68B0AD47-6413-776D-9D1E-C092B6C383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84" t="39204" r="37123" b="24408"/>
                <a:stretch/>
              </p:blipFill>
              <p:spPr bwMode="auto">
                <a:xfrm>
                  <a:off x="-1907" y="18497530"/>
                  <a:ext cx="1326149" cy="13217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18">
                  <a:extLst>
                    <a:ext uri="{FF2B5EF4-FFF2-40B4-BE49-F238E27FC236}">
                      <a16:creationId xmlns:a16="http://schemas.microsoft.com/office/drawing/2014/main" id="{39F7925C-F4E9-1719-E33E-A06A802FA1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05" t="51181" r="37398" b="14510"/>
                <a:stretch/>
              </p:blipFill>
              <p:spPr bwMode="auto">
                <a:xfrm>
                  <a:off x="1982367" y="18515793"/>
                  <a:ext cx="1374471" cy="13141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오른쪽 화살표[R] 52">
                  <a:extLst>
                    <a:ext uri="{FF2B5EF4-FFF2-40B4-BE49-F238E27FC236}">
                      <a16:creationId xmlns:a16="http://schemas.microsoft.com/office/drawing/2014/main" id="{6973D373-2FB9-F44B-9330-DF6C2AE90B9B}"/>
                    </a:ext>
                  </a:extLst>
                </p:cNvPr>
                <p:cNvSpPr/>
                <p:nvPr/>
              </p:nvSpPr>
              <p:spPr>
                <a:xfrm>
                  <a:off x="1471586" y="19011107"/>
                  <a:ext cx="419803" cy="323535"/>
                </a:xfrm>
                <a:prstGeom prst="rightArrow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pic>
            <p:nvPicPr>
              <p:cNvPr id="48" name="그림 47" descr="블랙, 화이트, 모노크롬, 흑백 사진이(가) 표시된 사진&#10;&#10;자동 생성된 설명">
                <a:extLst>
                  <a:ext uri="{FF2B5EF4-FFF2-40B4-BE49-F238E27FC236}">
                    <a16:creationId xmlns:a16="http://schemas.microsoft.com/office/drawing/2014/main" id="{62933BBD-0613-0C51-B3D3-76B1A7297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590264" y="3058507"/>
                <a:ext cx="2209800" cy="353568"/>
              </a:xfrm>
              <a:prstGeom prst="rect">
                <a:avLst/>
              </a:prstGeom>
            </p:spPr>
          </p:pic>
          <p:sp>
            <p:nvSpPr>
              <p:cNvPr id="49" name="아래쪽 화살표[D] 57">
                <a:extLst>
                  <a:ext uri="{FF2B5EF4-FFF2-40B4-BE49-F238E27FC236}">
                    <a16:creationId xmlns:a16="http://schemas.microsoft.com/office/drawing/2014/main" id="{0E2B5B1C-27C1-11C4-34D9-9B5BA0FF4F18}"/>
                  </a:ext>
                </a:extLst>
              </p:cNvPr>
              <p:cNvSpPr/>
              <p:nvPr/>
            </p:nvSpPr>
            <p:spPr>
              <a:xfrm rot="16200000">
                <a:off x="-315534" y="3160796"/>
                <a:ext cx="136201" cy="148990"/>
              </a:xfrm>
              <a:prstGeom prst="downArrow">
                <a:avLst>
                  <a:gd name="adj1" fmla="val 50000"/>
                  <a:gd name="adj2" fmla="val 6109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4021204" y="4742299"/>
              <a:ext cx="8354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/>
                  </a:solidFill>
                </a:rPr>
                <a:t>데이터 전처리 과정</a:t>
              </a:r>
              <a:endParaRPr lang="ko-KR" altLang="en-US" sz="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7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425618" cy="337272"/>
          </a:xfrm>
          <a:prstGeom prst="rect">
            <a:avLst/>
          </a:prstGeom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spc="1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Capturing</a:t>
            </a: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34823" y="1283856"/>
            <a:ext cx="4377494" cy="3324254"/>
            <a:chOff x="461644" y="746126"/>
            <a:chExt cx="3588121" cy="295480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l="2274" t="13" r="17681" b="-13"/>
            <a:stretch/>
          </p:blipFill>
          <p:spPr>
            <a:xfrm>
              <a:off x="461644" y="746126"/>
              <a:ext cx="3588121" cy="277698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710828" y="3523106"/>
              <a:ext cx="1498155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촬영부터 저장까지 흐름도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(</a:t>
              </a:r>
              <a:r>
                <a:rPr lang="ko-KR" altLang="en-US" sz="700" b="1" dirty="0" smtClean="0">
                  <a:solidFill>
                    <a:schemeClr val="tx2"/>
                  </a:solidFill>
                </a:rPr>
                <a:t>위에서 아래로</a:t>
              </a:r>
              <a:r>
                <a:rPr lang="en-US" altLang="ko-KR" sz="700" b="1" dirty="0" smtClean="0">
                  <a:solidFill>
                    <a:schemeClr val="tx2"/>
                  </a:solidFill>
                </a:rPr>
                <a:t>)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24400" y="822325"/>
            <a:ext cx="4038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이미지를 촬영부터 데이터의 저장까지 자동화한 </a:t>
            </a:r>
            <a:r>
              <a:rPr lang="en-US" altLang="ko-KR" sz="1000" b="1" dirty="0" smtClean="0"/>
              <a:t>APP</a:t>
            </a:r>
            <a:r>
              <a:rPr lang="ko-KR" altLang="en-US" sz="1000" b="1" dirty="0" smtClean="0"/>
              <a:t>입니다</a:t>
            </a:r>
            <a:r>
              <a:rPr lang="en-US" altLang="ko-KR" sz="1000" b="1" dirty="0" smtClean="0"/>
              <a:t>.</a:t>
            </a:r>
            <a:r>
              <a:rPr lang="en-US" altLang="ko-KR" sz="1000" dirty="0" smtClean="0"/>
              <a:t> Backend </a:t>
            </a:r>
            <a:r>
              <a:rPr lang="ko-KR" altLang="en-US" sz="1000" dirty="0" smtClean="0"/>
              <a:t>프레임워크의 계획부터 배포까지 모든 단계를 수행했습니다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Noise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제거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편집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)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 기능 제작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 </a:t>
            </a:r>
            <a:r>
              <a:rPr lang="en-US" altLang="ko-KR" sz="1000" dirty="0" smtClean="0"/>
              <a:t>Noise </a:t>
            </a:r>
            <a:r>
              <a:rPr lang="ko-KR" altLang="en-US" sz="1000" dirty="0" smtClean="0"/>
              <a:t>제거 전 </a:t>
            </a:r>
            <a:r>
              <a:rPr lang="en-US" altLang="ko-KR" sz="1000" u="sng" dirty="0" smtClean="0"/>
              <a:t>10% </a:t>
            </a:r>
            <a:r>
              <a:rPr lang="ko-KR" altLang="en-US" sz="1000" u="sng" dirty="0" smtClean="0"/>
              <a:t>미만의 </a:t>
            </a:r>
            <a:r>
              <a:rPr lang="ko-KR" altLang="en-US" sz="1000" u="sng" dirty="0" err="1" smtClean="0"/>
              <a:t>검출율을</a:t>
            </a:r>
            <a:r>
              <a:rPr lang="ko-KR" altLang="en-US" sz="1000" u="sng" dirty="0" smtClean="0"/>
              <a:t> </a:t>
            </a:r>
            <a:r>
              <a:rPr lang="en-US" altLang="ko-KR" sz="1000" u="sng" dirty="0" smtClean="0"/>
              <a:t>90</a:t>
            </a:r>
            <a:r>
              <a:rPr lang="en-US" altLang="ko-KR" sz="1000" u="sng" dirty="0"/>
              <a:t>% </a:t>
            </a:r>
            <a:r>
              <a:rPr lang="ko-KR" altLang="en-US" sz="1000" u="sng" dirty="0" smtClean="0"/>
              <a:t>이상</a:t>
            </a:r>
            <a:r>
              <a:rPr lang="ko-KR" altLang="en-US" sz="1000" dirty="0" smtClean="0"/>
              <a:t>으로 높였습니다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err="1" smtClean="0">
                <a:solidFill>
                  <a:schemeClr val="tx2"/>
                </a:solidFill>
              </a:rPr>
              <a:t>Firestore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이용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MySQL</a:t>
            </a:r>
            <a:r>
              <a:rPr lang="ko-KR" altLang="en-US" sz="1000" dirty="0" smtClean="0"/>
              <a:t>에는 </a:t>
            </a:r>
            <a:r>
              <a:rPr lang="ko-KR" altLang="en-US" sz="1000" u="sng" dirty="0" smtClean="0"/>
              <a:t>두 이미지를 하나의 </a:t>
            </a:r>
            <a:r>
              <a:rPr lang="en-US" altLang="ko-KR" sz="1000" u="sng" dirty="0" smtClean="0"/>
              <a:t>Tuple</a:t>
            </a:r>
            <a:r>
              <a:rPr lang="ko-KR" altLang="en-US" sz="1000" u="sng" dirty="0" smtClean="0"/>
              <a:t>에 저장하지 못하는 문제</a:t>
            </a:r>
            <a:r>
              <a:rPr lang="ko-KR" altLang="en-US" sz="1000" dirty="0" smtClean="0"/>
              <a:t>가 있어 </a:t>
            </a:r>
            <a:r>
              <a:rPr lang="en-US" altLang="ko-KR" sz="1000" dirty="0" err="1" smtClean="0"/>
              <a:t>Firestore</a:t>
            </a:r>
            <a:r>
              <a:rPr lang="ko-KR" altLang="en-US" sz="1000" dirty="0" smtClean="0"/>
              <a:t>를 이용하여 </a:t>
            </a:r>
            <a:r>
              <a:rPr lang="ko-KR" altLang="en-US" sz="1000" u="sng" dirty="0" smtClean="0"/>
              <a:t>이미지를 </a:t>
            </a:r>
            <a:r>
              <a:rPr lang="en-US" altLang="ko-KR" sz="1000" u="sng" dirty="0" smtClean="0"/>
              <a:t>URL</a:t>
            </a:r>
            <a:r>
              <a:rPr lang="ko-KR" altLang="en-US" sz="1000" u="sng" dirty="0" smtClean="0"/>
              <a:t>로 바꾸어 해결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JPA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를 이용한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API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 구축</a:t>
            </a:r>
            <a:endParaRPr lang="en-US" altLang="ko-KR" sz="1000" b="1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퀴리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와 </a:t>
            </a:r>
            <a:r>
              <a:rPr lang="ko-KR" altLang="en-US" sz="1000" u="sng" dirty="0" smtClean="0"/>
              <a:t>비동기 처리를 이용</a:t>
            </a:r>
            <a:r>
              <a:rPr lang="ko-KR" altLang="en-US" sz="1000" dirty="0" smtClean="0"/>
              <a:t>한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최적화를 통해 데이터 로드에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10~20% </a:t>
            </a:r>
            <a:r>
              <a:rPr lang="ko-KR" altLang="en-US" sz="1000" u="sng" dirty="0" smtClean="0"/>
              <a:t>줄였습니다</a:t>
            </a:r>
            <a:r>
              <a:rPr lang="en-US" altLang="ko-KR" sz="1000" u="sng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촬영용 </a:t>
            </a:r>
            <a:r>
              <a:rPr lang="ko-KR" altLang="en-US" sz="1000" u="sng" dirty="0" smtClean="0"/>
              <a:t>구조물 설계와 기능적 결함 해결의 분리</a:t>
            </a:r>
            <a:r>
              <a:rPr lang="ko-KR" altLang="en-US" sz="1000" dirty="0" smtClean="0"/>
              <a:t>를 가능하게 해 구축에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50% </a:t>
            </a:r>
            <a:r>
              <a:rPr lang="ko-KR" altLang="en-US" sz="1000" u="sng" dirty="0" smtClean="0"/>
              <a:t>이상 절약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H2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서버를 이용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테스트에서 필요한 </a:t>
            </a:r>
            <a:r>
              <a:rPr lang="ko-KR" altLang="en-US" sz="1000" u="sng" dirty="0" smtClean="0"/>
              <a:t>물질적 비용을 없애고 시간적 비용을 절약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en-US" altLang="ko-KR" sz="1000" b="1" dirty="0" smtClean="0">
                <a:solidFill>
                  <a:schemeClr val="tx2"/>
                </a:solidFill>
              </a:rPr>
              <a:t>Docker</a:t>
            </a:r>
            <a:r>
              <a:rPr lang="ko-KR" altLang="en-US" sz="1000" dirty="0" smtClean="0"/>
              <a:t>와 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AWS EC2</a:t>
            </a:r>
            <a:r>
              <a:rPr lang="ko-KR" altLang="en-US" sz="1000" dirty="0" smtClean="0"/>
              <a:t>에 서버 배포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이를 통해 </a:t>
            </a:r>
            <a:r>
              <a:rPr lang="en-US" altLang="ko-KR" sz="1000" u="sng" dirty="0" smtClean="0"/>
              <a:t>Docker</a:t>
            </a:r>
            <a:r>
              <a:rPr lang="ko-KR" altLang="en-US" sz="1000" u="sng" dirty="0" smtClean="0"/>
              <a:t>와 </a:t>
            </a:r>
            <a:r>
              <a:rPr lang="en-US" altLang="ko-KR" sz="1000" u="sng" dirty="0" smtClean="0"/>
              <a:t>EC2</a:t>
            </a:r>
            <a:r>
              <a:rPr lang="ko-KR" altLang="en-US" sz="1000" u="sng" dirty="0" smtClean="0"/>
              <a:t>의 연관성을 익히고 </a:t>
            </a:r>
            <a:r>
              <a:rPr lang="ko-KR" altLang="en-US" sz="1000" u="sng" dirty="0" err="1" smtClean="0"/>
              <a:t>백엔드</a:t>
            </a:r>
            <a:r>
              <a:rPr lang="ko-KR" altLang="en-US" sz="1000" u="sng" dirty="0" smtClean="0"/>
              <a:t> </a:t>
            </a:r>
            <a:r>
              <a:rPr lang="ko-KR" altLang="en-US" sz="1000" u="sng" dirty="0"/>
              <a:t>프레임워크를 설계하는 역량</a:t>
            </a:r>
            <a:r>
              <a:rPr lang="ko-KR" altLang="en-US" sz="1000" dirty="0"/>
              <a:t>을 기를 수 </a:t>
            </a:r>
            <a:r>
              <a:rPr lang="ko-KR" altLang="en-US" sz="1000" dirty="0" smtClean="0"/>
              <a:t>있었습니다</a:t>
            </a:r>
            <a:r>
              <a:rPr lang="en-US" altLang="ko-KR" sz="100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r>
              <a:rPr lang="ko-KR" altLang="en-US" sz="1000" dirty="0" smtClean="0"/>
              <a:t>위 경험들은 </a:t>
            </a:r>
            <a:r>
              <a:rPr lang="en-US" altLang="ko-KR" sz="1000" dirty="0" err="1"/>
              <a:t>Elasticbeanstalk</a:t>
            </a:r>
            <a:r>
              <a:rPr lang="ko-KR" altLang="en-US" sz="1000" dirty="0"/>
              <a:t>와 </a:t>
            </a:r>
            <a:r>
              <a:rPr lang="en-US" altLang="ko-KR" sz="1000" dirty="0"/>
              <a:t>GitHub Action</a:t>
            </a:r>
            <a:r>
              <a:rPr lang="ko-KR" altLang="en-US" sz="1000" dirty="0"/>
              <a:t>을 이용한 </a:t>
            </a:r>
            <a:r>
              <a:rPr lang="en-US" altLang="ko-KR" sz="1000" u="sng" dirty="0"/>
              <a:t>CI/CD</a:t>
            </a:r>
            <a:r>
              <a:rPr lang="ko-KR" altLang="en-US" sz="1000" u="sng" dirty="0"/>
              <a:t> </a:t>
            </a:r>
            <a:r>
              <a:rPr lang="ko-KR" altLang="en-US" sz="1000" u="sng" dirty="0" smtClean="0"/>
              <a:t>구축</a:t>
            </a:r>
            <a:r>
              <a:rPr lang="ko-KR" altLang="en-US" sz="1000" dirty="0" smtClean="0"/>
              <a:t>으로 발전하여 </a:t>
            </a:r>
            <a:r>
              <a:rPr lang="ko-KR" altLang="en-US" sz="1000" u="sng" dirty="0"/>
              <a:t>소프트웨어 개발 라이프사이클을 간소화하고 </a:t>
            </a:r>
            <a:r>
              <a:rPr lang="ko-KR" altLang="en-US" sz="1000" u="sng" dirty="0" smtClean="0"/>
              <a:t>가속화</a:t>
            </a:r>
            <a:r>
              <a:rPr lang="ko-KR" altLang="en-US" sz="1000" dirty="0" smtClean="0"/>
              <a:t>하는 경험을 만들었습니다</a:t>
            </a:r>
            <a:r>
              <a:rPr lang="en-US" altLang="ko-KR" sz="10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39799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</a:t>
            </a:r>
            <a:r>
              <a:rPr lang="en-US" altLang="ko-KR" sz="2100" spc="1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33537"/>
            <a:ext cx="2971800" cy="42144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8200" y="1355725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Flutter</a:t>
            </a:r>
            <a:r>
              <a:rPr lang="ko-KR" altLang="en-US" sz="1000" b="1" dirty="0" smtClean="0"/>
              <a:t>를 이용해 만든 </a:t>
            </a:r>
            <a:r>
              <a:rPr lang="en-US" altLang="ko-KR" sz="1000" b="1" dirty="0" smtClean="0"/>
              <a:t>GUI</a:t>
            </a:r>
            <a:r>
              <a:rPr lang="ko-KR" altLang="en-US" sz="1000" b="1" dirty="0" smtClean="0"/>
              <a:t>기반의 데이터 관리 응용 </a:t>
            </a:r>
            <a:r>
              <a:rPr lang="en-US" altLang="ko-KR" sz="1000" b="1" dirty="0" smtClean="0"/>
              <a:t>APP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이미지 다운로드 최적화</a:t>
            </a:r>
            <a:r>
              <a:rPr lang="en-US" altLang="ko-KR" sz="100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캐싱</a:t>
            </a:r>
            <a:r>
              <a:rPr lang="ko-KR" altLang="en-US" sz="1000" u="sng" dirty="0" smtClean="0"/>
              <a:t> 전략을 사용</a:t>
            </a:r>
            <a:r>
              <a:rPr lang="ko-KR" altLang="en-US" sz="1000" dirty="0" smtClean="0"/>
              <a:t>하여 </a:t>
            </a:r>
            <a:r>
              <a:rPr lang="ko-KR" altLang="en-US" sz="1000" u="sng" dirty="0" smtClean="0"/>
              <a:t>리소스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smtClean="0"/>
              <a:t>모든 이미지를 한번에 필요한 만큼만 다운</a:t>
            </a:r>
            <a:r>
              <a:rPr lang="ko-KR" altLang="en-US" sz="1000" dirty="0" smtClean="0"/>
              <a:t> 받게 하여 </a:t>
            </a:r>
            <a:r>
              <a:rPr lang="ko-KR" altLang="en-US" sz="1000" u="sng" dirty="0" smtClean="0"/>
              <a:t>리소스의 사용률을 최적화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관계도 최적화를 통한 </a:t>
            </a:r>
            <a:r>
              <a:rPr lang="en-US" altLang="ko-KR" sz="1000" b="1" dirty="0" smtClean="0">
                <a:solidFill>
                  <a:schemeClr val="tx2"/>
                </a:solidFill>
              </a:rPr>
              <a:t>UI/UX </a:t>
            </a:r>
            <a:r>
              <a:rPr lang="ko-KR" altLang="en-US" sz="1000" b="1" dirty="0" smtClean="0">
                <a:solidFill>
                  <a:schemeClr val="tx2"/>
                </a:solidFill>
              </a:rPr>
              <a:t>개선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u="sng" dirty="0" smtClean="0"/>
              <a:t>3</a:t>
            </a:r>
            <a:r>
              <a:rPr lang="ko-KR" altLang="en-US" sz="1000" u="sng" dirty="0" smtClean="0"/>
              <a:t>개 이하의 상속 관계</a:t>
            </a:r>
            <a:r>
              <a:rPr lang="ko-KR" altLang="en-US" sz="1000" dirty="0" smtClean="0"/>
              <a:t>로 스크린 </a:t>
            </a:r>
            <a:r>
              <a:rPr lang="ko-KR" altLang="en-US" sz="1000" u="sng" dirty="0" err="1" smtClean="0"/>
              <a:t>관계도를</a:t>
            </a:r>
            <a:r>
              <a:rPr lang="ko-KR" altLang="en-US" sz="1000" u="sng" dirty="0" smtClean="0"/>
              <a:t> 최적화</a:t>
            </a:r>
            <a:r>
              <a:rPr lang="ko-KR" altLang="en-US" sz="1000" dirty="0" smtClean="0"/>
              <a:t>하여 사용자가 빠르게 </a:t>
            </a:r>
            <a:r>
              <a:rPr lang="en-US" altLang="ko-KR" sz="1000" dirty="0" smtClean="0"/>
              <a:t>App</a:t>
            </a:r>
            <a:r>
              <a:rPr lang="ko-KR" altLang="en-US" sz="1000" dirty="0"/>
              <a:t>을</a:t>
            </a:r>
            <a:r>
              <a:rPr lang="ko-KR" altLang="en-US" sz="1000" dirty="0" smtClean="0"/>
              <a:t> 이해할 수 있도록 만들었습니다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상단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하단의 좌우로 영역을 구분하여 </a:t>
            </a:r>
            <a:r>
              <a:rPr lang="ko-KR" altLang="en-US" sz="1000" u="sng" dirty="0" smtClean="0"/>
              <a:t>원본과 결함을 비교하기 쉽게 </a:t>
            </a:r>
            <a:r>
              <a:rPr lang="en-US" altLang="ko-KR" sz="1000" u="sng" dirty="0" smtClean="0"/>
              <a:t>UI</a:t>
            </a:r>
            <a:r>
              <a:rPr lang="ko-KR" altLang="en-US" sz="1000" u="sng" dirty="0" smtClean="0"/>
              <a:t>를 구성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r>
              <a:rPr lang="ko-KR" altLang="en-US" sz="1000" b="1" dirty="0" smtClean="0">
                <a:solidFill>
                  <a:schemeClr val="tx2"/>
                </a:solidFill>
              </a:rPr>
              <a:t>데이터 시각화</a:t>
            </a:r>
            <a:endParaRPr lang="en-US" altLang="ko-KR" sz="1000" b="1" dirty="0" smtClean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사용자가 데이터를 파악하기 쉽게 그래프를 이용한 </a:t>
            </a:r>
            <a:r>
              <a:rPr lang="ko-KR" altLang="en-US" sz="1000" u="sng" dirty="0" smtClean="0"/>
              <a:t>데이터 시각화를 진행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u="sng" dirty="0" err="1" smtClean="0"/>
              <a:t>클래스간</a:t>
            </a:r>
            <a:r>
              <a:rPr lang="ko-KR" altLang="en-US" sz="1000" u="sng" dirty="0" smtClean="0"/>
              <a:t> 데이터 비교</a:t>
            </a:r>
            <a:r>
              <a:rPr lang="ko-KR" altLang="en-US" sz="1000" dirty="0" smtClean="0"/>
              <a:t>를 쉽게 할 수 있게 만들었습니다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사용자는 </a:t>
            </a:r>
            <a:r>
              <a:rPr lang="ko-KR" altLang="en-US" sz="1000" u="sng" dirty="0" smtClean="0"/>
              <a:t>아직 발견하지 못한 문제를 쉽게 인지하고 대비</a:t>
            </a:r>
            <a:r>
              <a:rPr lang="ko-KR" altLang="en-US" sz="1000" dirty="0" smtClean="0"/>
              <a:t>할 수 있습니다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3141777" cy="3372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100" spc="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Service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1392</TotalTime>
  <Words>1391</Words>
  <Application>Microsoft Office PowerPoint</Application>
  <PresentationFormat>사용자 지정</PresentationFormat>
  <Paragraphs>271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Smart Factory</vt:lpstr>
      <vt:lpstr>PowerPoint 프레젠테이션</vt:lpstr>
      <vt:lpstr>Smart Factory – Capturing</vt:lpstr>
      <vt:lpstr>Smart Factory – Service</vt:lpstr>
      <vt:lpstr>Smart Factory – Service</vt:lpstr>
      <vt:lpstr>Smart Factory – Service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204</cp:revision>
  <cp:lastPrinted>2024-07-31T02:53:44Z</cp:lastPrinted>
  <dcterms:created xsi:type="dcterms:W3CDTF">2024-07-30T05:28:41Z</dcterms:created>
  <dcterms:modified xsi:type="dcterms:W3CDTF">2024-08-06T05:47:15Z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